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60" r:id="rId4"/>
    <p:sldId id="261" r:id="rId5"/>
    <p:sldId id="259" r:id="rId6"/>
    <p:sldId id="263" r:id="rId7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71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tja von Hoff" initials="" lastIdx="2" clrIdx="0">
    <p:extLst>
      <p:ext uri="{19B8F6BF-5375-455C-9EA6-DF929625EA0E}">
        <p15:presenceInfo xmlns:p15="http://schemas.microsoft.com/office/powerpoint/2012/main" userId="S::katvon@onerm.dk::c3e77b7e-aa2c-477a-a7fb-747bcc5bbd6b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655"/>
    <p:restoredTop sz="94558"/>
  </p:normalViewPr>
  <p:slideViewPr>
    <p:cSldViewPr snapToGrid="0">
      <p:cViewPr varScale="1">
        <p:scale>
          <a:sx n="108" d="100"/>
          <a:sy n="108" d="100"/>
        </p:scale>
        <p:origin x="208" y="368"/>
      </p:cViewPr>
      <p:guideLst>
        <p:guide orient="horz" pos="107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F4797D-82F8-874A-8288-71BAC2ED85F0}" type="datetimeFigureOut">
              <a:rPr lang="en-GB" smtClean="0"/>
              <a:t>10/06/2025</a:t>
            </a:fld>
            <a:endParaRPr lang="en-GB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79C416-2831-2B40-A4DE-329768916A85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39443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179C416-2831-2B40-A4DE-329768916A85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4120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C238ABA-97F4-AC3C-1736-4F3DF2371C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D816FC0F-E51D-A182-A670-F62C210736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3A6BAB0D-6C8B-E84C-4758-BAF1FECF1B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6B317-F9ED-7245-A8BB-5080E462F130}" type="datetimeFigureOut">
              <a:rPr lang="da-DK" smtClean="0"/>
              <a:t>10.06.2025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F4CC2C8-031A-CE3D-4FEA-080A9631E2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8452B59-9E0E-96DB-82E6-A2B71DE364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00E85-8DA8-584D-BD27-8FCFE42BF44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13116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1E2D7FE-853B-CAF0-907D-28DEEDB7C8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79D2E3C9-B304-152C-74F1-B0E8A0D9D8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BAB9584E-1583-5D92-BAB7-B9FDF9AD8C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6B317-F9ED-7245-A8BB-5080E462F130}" type="datetimeFigureOut">
              <a:rPr lang="da-DK" smtClean="0"/>
              <a:t>10.06.2025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5D62774-1AA9-FB32-1FB2-2E92FB596C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358D48FC-06DE-853E-59C4-5F011640D3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00E85-8DA8-584D-BD27-8FCFE42BF44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840843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2064D6E7-03A9-016A-8A99-0260F49D3EA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E9755904-6D46-FE1C-322B-481633A4CC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67C5A97F-DE90-D93B-9702-2EE9AB8CB5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6B317-F9ED-7245-A8BB-5080E462F130}" type="datetimeFigureOut">
              <a:rPr lang="da-DK" smtClean="0"/>
              <a:t>10.06.2025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0F2DF5D-38A0-638C-C6CC-A9491A1C6F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A5F9B4A2-5CC1-5E9E-2EB7-2D6F22A113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00E85-8DA8-584D-BD27-8FCFE42BF44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71671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CADC778-4ED5-91FC-36F8-20AE89C5D6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3A84EFF-B7E3-613D-B761-8EE80CAB45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3D0ECCD0-A66A-6EA3-F4F2-39F8D83126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6B317-F9ED-7245-A8BB-5080E462F130}" type="datetimeFigureOut">
              <a:rPr lang="da-DK" smtClean="0"/>
              <a:t>10.06.2025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EC485E8B-55C2-5BF8-C014-FA734A348D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55D338B-AD48-9B5C-199D-89083E0077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00E85-8DA8-584D-BD27-8FCFE42BF44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075249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2E5AAF8-C44A-5A47-9C41-591290D01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EFA57C46-3286-A925-7E9D-A0F7930A81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33D7BAF-FC09-A512-9966-39369E9BC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6B317-F9ED-7245-A8BB-5080E462F130}" type="datetimeFigureOut">
              <a:rPr lang="da-DK" smtClean="0"/>
              <a:t>10.06.2025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B206E75-7750-4534-1B2F-224B73666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FC7B6AA7-7753-8026-5CF5-FE2DF9A335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00E85-8DA8-584D-BD27-8FCFE42BF44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043408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F2E098A-36AB-4642-8378-5BB5EBD0A5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F3445CA-D3D9-B00B-CB0A-FB5AB73AD4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107C8A07-65B5-2E93-1B80-3FE08D85D4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77475344-8A4D-0283-5CF3-08B06088EE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6B317-F9ED-7245-A8BB-5080E462F130}" type="datetimeFigureOut">
              <a:rPr lang="da-DK" smtClean="0"/>
              <a:t>10.06.2025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6D23BEEB-08D2-F40F-D24C-AC884914DE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FEAC9283-EE3B-E1AF-C395-326030E89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00E85-8DA8-584D-BD27-8FCFE42BF44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78149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EC318D-527F-14DA-97F1-FC29169436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4403CC3F-D04B-1B3F-A622-2AF717C0C6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4068411B-92BB-110E-78F1-651C0765ED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7E7700B9-138B-F22A-4AE9-926F42AED2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9A514ABE-55E0-0123-AA49-A10FA3345E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AA1637EE-CF70-9853-12AB-714B4DD815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6B317-F9ED-7245-A8BB-5080E462F130}" type="datetimeFigureOut">
              <a:rPr lang="da-DK" smtClean="0"/>
              <a:t>10.06.2025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D569A144-A29E-C753-F499-5418818CED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102018D3-CA3D-4631-D26D-570ED4B887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00E85-8DA8-584D-BD27-8FCFE42BF44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670723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F0E0130-1401-8507-2E0E-8F08BE62B6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2E924135-FDA5-CC74-E046-80E007FAB8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6B317-F9ED-7245-A8BB-5080E462F130}" type="datetimeFigureOut">
              <a:rPr lang="da-DK" smtClean="0"/>
              <a:t>10.06.2025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BF43EBA9-6A70-827C-E33A-53CA5AA4F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6AE1BE7F-0518-1F57-A381-7E126CCCE4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00E85-8DA8-584D-BD27-8FCFE42BF44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28269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9302D49C-BFB9-EDF4-84E8-5BFF70404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6B317-F9ED-7245-A8BB-5080E462F130}" type="datetimeFigureOut">
              <a:rPr lang="da-DK" smtClean="0"/>
              <a:t>10.06.2025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15070D6D-9AF1-8376-BF37-C670172E20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61C3EA0D-8DB0-8684-964E-FFA909092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00E85-8DA8-584D-BD27-8FCFE42BF44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512588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CD5571F-B864-9F5D-6C98-B766B1CC75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02D2F33-515E-5D19-B97E-D8EB38DC63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C2C25DE0-B95A-4E1E-CB99-3878E90253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D304837A-E036-861E-8355-03B88E9FCB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6B317-F9ED-7245-A8BB-5080E462F130}" type="datetimeFigureOut">
              <a:rPr lang="da-DK" smtClean="0"/>
              <a:t>10.06.2025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91419E5D-1505-F721-2B2A-860ACB4EC2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1FDEA23F-5607-FA9F-D7E0-1D9C7EB3DB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00E85-8DA8-584D-BD27-8FCFE42BF44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43937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A401B7D-136C-AD8D-8024-E1F07F8267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79C5EC13-EFBE-943E-FC0F-015739296E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EB04208D-7D0F-D626-68EA-8085436900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3A76D041-5B31-1CCF-9BE2-19033AF698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6B317-F9ED-7245-A8BB-5080E462F130}" type="datetimeFigureOut">
              <a:rPr lang="da-DK" smtClean="0"/>
              <a:t>10.06.2025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A5EFA03C-6DBB-3E98-52D7-11A2D361D8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4DDB242F-ED68-E820-7CD6-ABB3352A4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00E85-8DA8-584D-BD27-8FCFE42BF44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438613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6D4E6F30-7B1F-6873-F458-D03F995E2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3B0B84F4-A764-498C-2B4B-B655D983C1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3E5C5BA-5848-FC41-8010-B33EDD04E6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746B317-F9ED-7245-A8BB-5080E462F130}" type="datetimeFigureOut">
              <a:rPr lang="da-DK" smtClean="0"/>
              <a:t>10.06.2025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73AB779-FB11-7309-F1DD-BF232C1E7B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19B3DFB-1996-5C2E-B389-9E4CCDDDB7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E900E85-8DA8-584D-BD27-8FCFE42BF44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306298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6E5124-48D3-34A0-1E96-948A89708C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58124" y="271386"/>
            <a:ext cx="9568377" cy="1239724"/>
          </a:xfrm>
        </p:spPr>
        <p:txBody>
          <a:bodyPr anchor="t">
            <a:normAutofit/>
          </a:bodyPr>
          <a:lstStyle/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da-DK" sz="3400" b="1" dirty="0">
                <a:latin typeface="AU Passata" panose="020B0503030502030804" pitchFamily="34" charset="77"/>
                <a:cs typeface="Calibri" panose="020F0502020204030204" pitchFamily="34" charset="0"/>
              </a:rPr>
              <a:t>Rare Embryonal and </a:t>
            </a:r>
            <a:r>
              <a:rPr lang="da-DK" sz="3400" b="1" dirty="0" err="1">
                <a:latin typeface="AU Passata" panose="020B0503030502030804" pitchFamily="34" charset="77"/>
                <a:cs typeface="Calibri" panose="020F0502020204030204" pitchFamily="34" charset="0"/>
              </a:rPr>
              <a:t>Sarcomatous</a:t>
            </a:r>
            <a:r>
              <a:rPr lang="da-DK" sz="3400" b="1" dirty="0">
                <a:latin typeface="AU Passata" panose="020B0503030502030804" pitchFamily="34" charset="77"/>
                <a:cs typeface="Calibri" panose="020F0502020204030204" pitchFamily="34" charset="0"/>
              </a:rPr>
              <a:t> CNS </a:t>
            </a:r>
            <a:r>
              <a:rPr lang="da-DK" sz="3400" b="1" dirty="0" err="1">
                <a:latin typeface="AU Passata" panose="020B0503030502030804" pitchFamily="34" charset="77"/>
                <a:cs typeface="Calibri" panose="020F0502020204030204" pitchFamily="34" charset="0"/>
              </a:rPr>
              <a:t>Tumour</a:t>
            </a:r>
            <a:r>
              <a:rPr lang="da-DK" sz="3400" b="1" dirty="0">
                <a:latin typeface="AU Passata" panose="020B0503030502030804" pitchFamily="34" charset="77"/>
                <a:cs typeface="Calibri" panose="020F0502020204030204" pitchFamily="34" charset="0"/>
              </a:rPr>
              <a:t> </a:t>
            </a:r>
            <a:br>
              <a:rPr lang="da-DK" sz="3200" b="1" dirty="0">
                <a:latin typeface="AU Passata" panose="020B0503030502030804" pitchFamily="34" charset="77"/>
                <a:cs typeface="Calibri" panose="020F0502020204030204" pitchFamily="34" charset="0"/>
              </a:rPr>
            </a:br>
            <a:r>
              <a:rPr lang="da-DK" sz="3600" b="1" dirty="0">
                <a:latin typeface="AU Passata" panose="020B0503030502030804" pitchFamily="34" charset="77"/>
                <a:cs typeface="Calibri" panose="020F0502020204030204" pitchFamily="34" charset="0"/>
              </a:rPr>
              <a:t>REST - </a:t>
            </a:r>
            <a:r>
              <a:rPr lang="da-DK" sz="3600" b="1" dirty="0" err="1">
                <a:latin typeface="AU Passata" panose="020B0503030502030804" pitchFamily="34" charset="77"/>
                <a:cs typeface="Calibri" panose="020F0502020204030204" pitchFamily="34" charset="0"/>
              </a:rPr>
              <a:t>Tumour</a:t>
            </a:r>
            <a:r>
              <a:rPr lang="da-DK" sz="3600" b="1" dirty="0">
                <a:latin typeface="AU Passata" panose="020B0503030502030804" pitchFamily="34" charset="77"/>
                <a:cs typeface="Calibri" panose="020F0502020204030204" pitchFamily="34" charset="0"/>
              </a:rPr>
              <a:t> Board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DCD09EB6-5C69-0D52-C35C-76EECF8D7CE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99002" y="3398880"/>
            <a:ext cx="2428656" cy="1441525"/>
          </a:xfrm>
          <a:prstGeom prst="rect">
            <a:avLst/>
          </a:prstGeom>
        </p:spPr>
      </p:pic>
      <p:pic>
        <p:nvPicPr>
          <p:cNvPr id="5" name="Picture 9" descr="A close up of a logo&#10;&#10;Description automatically generated">
            <a:extLst>
              <a:ext uri="{FF2B5EF4-FFF2-40B4-BE49-F238E27FC236}">
                <a16:creationId xmlns:a16="http://schemas.microsoft.com/office/drawing/2014/main" id="{2ADC49A5-D848-B773-D6AE-4BD6996B18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301" b="26057"/>
          <a:stretch>
            <a:fillRect/>
          </a:stretch>
        </p:blipFill>
        <p:spPr bwMode="auto">
          <a:xfrm>
            <a:off x="9805044" y="1989557"/>
            <a:ext cx="2299800" cy="132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A68FA0A3-44B1-9B13-F6B3-1A2034F8F8A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510253" y="67195"/>
            <a:ext cx="2585375" cy="1648177"/>
          </a:xfrm>
          <a:prstGeom prst="rect">
            <a:avLst/>
          </a:prstGeom>
        </p:spPr>
      </p:pic>
      <p:sp>
        <p:nvSpPr>
          <p:cNvPr id="16" name="Textfeld 15">
            <a:extLst>
              <a:ext uri="{FF2B5EF4-FFF2-40B4-BE49-F238E27FC236}">
                <a16:creationId xmlns:a16="http://schemas.microsoft.com/office/drawing/2014/main" id="{C326E4BD-1499-F5EC-06F0-07B412CB5CDE}"/>
              </a:ext>
            </a:extLst>
          </p:cNvPr>
          <p:cNvSpPr txBox="1"/>
          <p:nvPr/>
        </p:nvSpPr>
        <p:spPr>
          <a:xfrm>
            <a:off x="264342" y="1700213"/>
            <a:ext cx="9376047" cy="41703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Aft>
                <a:spcPts val="600"/>
              </a:spcAft>
              <a:buAutoNum type="arabicParenR"/>
            </a:pPr>
            <a:r>
              <a:rPr lang="en-GB" sz="2000" dirty="0"/>
              <a:t>Check if a consent is needed at your institution and get </a:t>
            </a:r>
            <a:r>
              <a:rPr lang="en-GB" sz="2000" b="1" dirty="0"/>
              <a:t>consent of the patient</a:t>
            </a:r>
          </a:p>
          <a:p>
            <a:pPr marL="457200" indent="-457200">
              <a:spcAft>
                <a:spcPts val="600"/>
              </a:spcAft>
              <a:buAutoNum type="arabicParenR"/>
            </a:pPr>
            <a:r>
              <a:rPr lang="en-GB" sz="2000" dirty="0"/>
              <a:t>Register the patient “</a:t>
            </a:r>
            <a:r>
              <a:rPr lang="en-GB" sz="2000" i="1" dirty="0"/>
              <a:t>add new patient</a:t>
            </a:r>
            <a:r>
              <a:rPr lang="en-GB" sz="2000" dirty="0"/>
              <a:t>” - When giving a nickname use a </a:t>
            </a:r>
            <a:r>
              <a:rPr lang="en-GB" sz="2000" b="1" dirty="0"/>
              <a:t>standardised nickname </a:t>
            </a:r>
            <a:r>
              <a:rPr lang="en-GB" sz="2000" dirty="0"/>
              <a:t>including the acronym REST, the date and the institution as e.g.: “REST 20250507 Aarhus 1”</a:t>
            </a:r>
          </a:p>
          <a:p>
            <a:pPr marL="457200" indent="-457200">
              <a:spcAft>
                <a:spcPts val="600"/>
              </a:spcAft>
              <a:buAutoNum type="arabicParenR"/>
            </a:pPr>
            <a:r>
              <a:rPr lang="en-GB" sz="2000" dirty="0"/>
              <a:t>Add</a:t>
            </a:r>
            <a:r>
              <a:rPr lang="en-GB" sz="2000" b="1" dirty="0"/>
              <a:t> participants </a:t>
            </a:r>
            <a:r>
              <a:rPr lang="en-GB" sz="2000" dirty="0"/>
              <a:t>to the patient </a:t>
            </a:r>
            <a:r>
              <a:rPr lang="en-GB" i="1" dirty="0"/>
              <a:t>(select group: “</a:t>
            </a:r>
            <a:r>
              <a:rPr lang="en-GB" dirty="0"/>
              <a:t>Rare embryonal/sarcomatous brain tumours”).</a:t>
            </a:r>
            <a:r>
              <a:rPr lang="de-DE" sz="2000" dirty="0"/>
              <a:t> </a:t>
            </a:r>
          </a:p>
          <a:p>
            <a:pPr marL="457200" indent="-457200">
              <a:spcAft>
                <a:spcPts val="600"/>
              </a:spcAft>
              <a:buAutoNum type="arabicParenR"/>
            </a:pPr>
            <a:r>
              <a:rPr lang="en-GB" sz="2000" dirty="0"/>
              <a:t>Klick on “</a:t>
            </a:r>
            <a:r>
              <a:rPr lang="en-GB" sz="2000" b="1" i="1" dirty="0"/>
              <a:t>open discussion</a:t>
            </a:r>
            <a:r>
              <a:rPr lang="en-GB" sz="2000" dirty="0"/>
              <a:t>” in the patient history. Please include a </a:t>
            </a:r>
            <a:r>
              <a:rPr lang="en-GB" sz="2000" b="1" dirty="0"/>
              <a:t>summary of the patient information and tumour board question </a:t>
            </a:r>
            <a:r>
              <a:rPr lang="en-GB" sz="2000" dirty="0"/>
              <a:t>in the discussion section (“</a:t>
            </a:r>
            <a:r>
              <a:rPr lang="de-DE" sz="2000" i="1" dirty="0" err="1"/>
              <a:t>write</a:t>
            </a:r>
            <a:r>
              <a:rPr lang="de-DE" sz="2000" i="1" dirty="0"/>
              <a:t> </a:t>
            </a:r>
            <a:r>
              <a:rPr lang="de-DE" sz="2000" i="1" dirty="0" err="1"/>
              <a:t>discussion</a:t>
            </a:r>
            <a:r>
              <a:rPr lang="de-DE" sz="2000" i="1" dirty="0"/>
              <a:t> </a:t>
            </a:r>
            <a:r>
              <a:rPr lang="de-DE" sz="2000" i="1" dirty="0" err="1"/>
              <a:t>topic</a:t>
            </a:r>
            <a:r>
              <a:rPr lang="de-DE" sz="2000" dirty="0"/>
              <a:t>“). </a:t>
            </a:r>
            <a:r>
              <a:rPr lang="de-DE" sz="2000" dirty="0" err="1"/>
              <a:t>Please</a:t>
            </a:r>
            <a:r>
              <a:rPr lang="de-DE" sz="2000" dirty="0"/>
              <a:t> also </a:t>
            </a:r>
            <a:r>
              <a:rPr lang="en-GB" sz="2000" dirty="0"/>
              <a:t>summarize the patient information in this slide deck for presentation at the Tumour Board. </a:t>
            </a:r>
          </a:p>
          <a:p>
            <a:pPr marL="342900" indent="-342900">
              <a:spcAft>
                <a:spcPts val="600"/>
              </a:spcAft>
              <a:buAutoNum type="arabicParenR"/>
            </a:pPr>
            <a:r>
              <a:rPr lang="en-GB" sz="2000" dirty="0"/>
              <a:t>Please </a:t>
            </a:r>
            <a:r>
              <a:rPr lang="en-GB" sz="2000" b="1" dirty="0"/>
              <a:t>upload imaging data </a:t>
            </a:r>
            <a:r>
              <a:rPr lang="en-GB" sz="2000" dirty="0"/>
              <a:t>(see slide 5)</a:t>
            </a:r>
          </a:p>
          <a:p>
            <a:pPr marL="342900" indent="-342900">
              <a:buFontTx/>
              <a:buAutoNum type="arabicParenR"/>
            </a:pPr>
            <a:r>
              <a:rPr lang="en-GB" sz="2000" dirty="0"/>
              <a:t>Please </a:t>
            </a:r>
            <a:r>
              <a:rPr lang="en-GB" sz="2000" b="1" dirty="0"/>
              <a:t>upload relevant pathology/molecular results </a:t>
            </a: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13DFE00F-F0B2-E1F4-0E0B-133B87EB32AA}"/>
              </a:ext>
            </a:extLst>
          </p:cNvPr>
          <p:cNvSpPr txBox="1"/>
          <p:nvPr/>
        </p:nvSpPr>
        <p:spPr>
          <a:xfrm>
            <a:off x="0" y="6059688"/>
            <a:ext cx="115188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800" dirty="0"/>
              <a:t>PLEASE MAKE SURE THAT </a:t>
            </a:r>
            <a:r>
              <a:rPr lang="en-GB" sz="1800" u="sng" dirty="0"/>
              <a:t>ALL PATIENT IDENTIFYING INFORMATION IS DELETED </a:t>
            </a:r>
            <a:r>
              <a:rPr lang="en-GB" sz="1800" dirty="0"/>
              <a:t>FROM THE SUBMITTED DOCUMENTS, I.E. ONLY PSEUDONYMIZED INFORMATION IS UPLOADED</a:t>
            </a:r>
          </a:p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588964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882A9C3-82F5-0664-2365-8273964F00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527" y="314682"/>
            <a:ext cx="9895951" cy="1033669"/>
          </a:xfrm>
        </p:spPr>
        <p:txBody>
          <a:bodyPr>
            <a:normAutofit/>
          </a:bodyPr>
          <a:lstStyle/>
          <a:p>
            <a:r>
              <a:rPr lang="da-DK" sz="4000" b="1" dirty="0" err="1">
                <a:latin typeface="AU Passata" panose="020B0503030502030804" pitchFamily="34" charset="77"/>
              </a:rPr>
              <a:t>Introduction</a:t>
            </a:r>
            <a:r>
              <a:rPr lang="da-DK" sz="4000" b="1" dirty="0">
                <a:solidFill>
                  <a:srgbClr val="FFFFFF"/>
                </a:solidFill>
                <a:latin typeface="AU Passata" panose="020B0503030502030804" pitchFamily="34" charset="77"/>
              </a:rPr>
              <a:t> Summary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447C4AB-043A-E201-FFA8-51AE8DC5D1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6486" y="1145202"/>
            <a:ext cx="9724031" cy="801932"/>
          </a:xfrm>
        </p:spPr>
        <p:txBody>
          <a:bodyPr anchor="t">
            <a:normAutofit/>
          </a:bodyPr>
          <a:lstStyle/>
          <a:p>
            <a:pPr marL="0" indent="0">
              <a:buNone/>
              <a:tabLst>
                <a:tab pos="2665413" algn="dec"/>
              </a:tabLst>
            </a:pPr>
            <a:r>
              <a:rPr lang="da-DK" sz="2000" b="1" i="1" dirty="0">
                <a:solidFill>
                  <a:srgbClr val="002060"/>
                </a:solidFill>
              </a:rPr>
              <a:t>[CPMS </a:t>
            </a:r>
            <a:r>
              <a:rPr lang="da-DK" sz="2000" b="1" i="1" dirty="0" err="1">
                <a:solidFill>
                  <a:srgbClr val="002060"/>
                </a:solidFill>
              </a:rPr>
              <a:t>Nickname</a:t>
            </a:r>
            <a:r>
              <a:rPr lang="da-DK" sz="2000" b="1" i="1" dirty="0">
                <a:solidFill>
                  <a:srgbClr val="002060"/>
                </a:solidFill>
              </a:rPr>
              <a:t>] </a:t>
            </a:r>
            <a:r>
              <a:rPr lang="da-DK" sz="2000" i="1" dirty="0">
                <a:solidFill>
                  <a:srgbClr val="002060"/>
                </a:solidFill>
              </a:rPr>
              <a:t>		</a:t>
            </a:r>
            <a:endParaRPr lang="da-DK" sz="2000" dirty="0">
              <a:solidFill>
                <a:srgbClr val="002060"/>
              </a:solidFill>
            </a:endParaRPr>
          </a:p>
          <a:p>
            <a:pPr marL="0" indent="0">
              <a:buNone/>
              <a:tabLst>
                <a:tab pos="9412288" algn="r"/>
              </a:tabLst>
            </a:pPr>
            <a:r>
              <a:rPr lang="da-DK" sz="2000" b="1" dirty="0" err="1">
                <a:solidFill>
                  <a:srgbClr val="002060"/>
                </a:solidFill>
              </a:rPr>
              <a:t>Presenter’s</a:t>
            </a:r>
            <a:r>
              <a:rPr lang="da-DK" sz="2000" b="1" dirty="0">
                <a:solidFill>
                  <a:srgbClr val="002060"/>
                </a:solidFill>
              </a:rPr>
              <a:t> </a:t>
            </a:r>
            <a:r>
              <a:rPr lang="da-DK" sz="2000" b="1" dirty="0" err="1">
                <a:solidFill>
                  <a:srgbClr val="002060"/>
                </a:solidFill>
              </a:rPr>
              <a:t>Name</a:t>
            </a:r>
            <a:r>
              <a:rPr lang="da-DK" sz="2000" b="1" dirty="0">
                <a:solidFill>
                  <a:srgbClr val="002060"/>
                </a:solidFill>
              </a:rPr>
              <a:t> and Hospital	Date of </a:t>
            </a:r>
            <a:r>
              <a:rPr lang="da-DK" sz="2000" b="1" dirty="0" err="1">
                <a:solidFill>
                  <a:srgbClr val="002060"/>
                </a:solidFill>
              </a:rPr>
              <a:t>presentation</a:t>
            </a:r>
            <a:endParaRPr lang="da-DK" sz="2000" b="1" dirty="0">
              <a:solidFill>
                <a:srgbClr val="002060"/>
              </a:solidFill>
            </a:endParaRP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013035C2-B139-1080-5B41-2E0B5A56FC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29329" y="104413"/>
            <a:ext cx="2382144" cy="1413918"/>
          </a:xfrm>
          <a:prstGeom prst="rect">
            <a:avLst/>
          </a:prstGeom>
        </p:spPr>
      </p:pic>
      <p:sp>
        <p:nvSpPr>
          <p:cNvPr id="6" name="Pladsholder til indhold 2">
            <a:extLst>
              <a:ext uri="{FF2B5EF4-FFF2-40B4-BE49-F238E27FC236}">
                <a16:creationId xmlns:a16="http://schemas.microsoft.com/office/drawing/2014/main" id="{4AFCD498-F16F-D982-602B-400A425BBCB7}"/>
              </a:ext>
            </a:extLst>
          </p:cNvPr>
          <p:cNvSpPr txBox="1">
            <a:spLocks/>
          </p:cNvSpPr>
          <p:nvPr/>
        </p:nvSpPr>
        <p:spPr>
          <a:xfrm>
            <a:off x="386585" y="2528888"/>
            <a:ext cx="10837933" cy="36833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a-DK" sz="2000" dirty="0"/>
              <a:t>Patient </a:t>
            </a:r>
            <a:r>
              <a:rPr lang="da-DK" sz="2000" dirty="0" err="1"/>
              <a:t>Demographics</a:t>
            </a:r>
            <a:r>
              <a:rPr lang="da-DK" sz="2000" dirty="0"/>
              <a:t> [</a:t>
            </a:r>
            <a:r>
              <a:rPr lang="da-DK" sz="2000" dirty="0" err="1"/>
              <a:t>current</a:t>
            </a:r>
            <a:r>
              <a:rPr lang="da-DK" sz="2000" dirty="0"/>
              <a:t> age, sex]</a:t>
            </a:r>
          </a:p>
          <a:p>
            <a:r>
              <a:rPr lang="da-DK" sz="2000" dirty="0" err="1"/>
              <a:t>Diagnosis</a:t>
            </a:r>
            <a:r>
              <a:rPr lang="da-DK" sz="2000" dirty="0"/>
              <a:t> </a:t>
            </a:r>
          </a:p>
          <a:p>
            <a:r>
              <a:rPr lang="da-DK" sz="2000" dirty="0"/>
              <a:t>Year, age at </a:t>
            </a:r>
            <a:r>
              <a:rPr lang="da-DK" sz="2000" dirty="0" err="1"/>
              <a:t>first</a:t>
            </a:r>
            <a:r>
              <a:rPr lang="da-DK" sz="2000" dirty="0"/>
              <a:t> </a:t>
            </a:r>
            <a:r>
              <a:rPr lang="da-DK" sz="2000" dirty="0" err="1"/>
              <a:t>diagnosis</a:t>
            </a:r>
            <a:endParaRPr lang="da-DK" sz="2000" dirty="0"/>
          </a:p>
          <a:p>
            <a:endParaRPr lang="da-DK" sz="2000" dirty="0"/>
          </a:p>
          <a:p>
            <a:r>
              <a:rPr lang="da-DK" sz="2000" dirty="0"/>
              <a:t>Symptoms [relevant </a:t>
            </a:r>
            <a:r>
              <a:rPr lang="da-DK" sz="2000" dirty="0" err="1"/>
              <a:t>details</a:t>
            </a:r>
            <a:r>
              <a:rPr lang="da-DK" sz="2000" dirty="0"/>
              <a:t>]</a:t>
            </a:r>
          </a:p>
          <a:p>
            <a:endParaRPr lang="da-DK" sz="2000" dirty="0"/>
          </a:p>
          <a:p>
            <a:r>
              <a:rPr lang="da-DK" sz="2000" dirty="0" err="1"/>
              <a:t>Further</a:t>
            </a:r>
            <a:r>
              <a:rPr lang="da-DK" sz="2000" dirty="0"/>
              <a:t> relevant information [</a:t>
            </a:r>
            <a:r>
              <a:rPr lang="da-DK" sz="2000" dirty="0" err="1"/>
              <a:t>family</a:t>
            </a:r>
            <a:r>
              <a:rPr lang="da-DK" sz="2000" dirty="0"/>
              <a:t> </a:t>
            </a:r>
            <a:r>
              <a:rPr lang="da-DK" sz="2000" dirty="0" err="1"/>
              <a:t>history</a:t>
            </a:r>
            <a:r>
              <a:rPr lang="da-DK" sz="2000" dirty="0"/>
              <a:t>, </a:t>
            </a:r>
            <a:r>
              <a:rPr lang="da-DK" sz="2000" dirty="0" err="1"/>
              <a:t>previous</a:t>
            </a:r>
            <a:r>
              <a:rPr lang="da-DK" sz="2000" dirty="0"/>
              <a:t> cancers, </a:t>
            </a:r>
            <a:r>
              <a:rPr lang="da-DK" sz="2000" dirty="0" err="1"/>
              <a:t>comorbidities</a:t>
            </a:r>
            <a:r>
              <a:rPr lang="da-DK" sz="2000" dirty="0"/>
              <a:t> and </a:t>
            </a:r>
            <a:r>
              <a:rPr lang="da-DK" sz="2000" dirty="0" err="1"/>
              <a:t>treatments</a:t>
            </a:r>
            <a:r>
              <a:rPr lang="da-DK" sz="2000" dirty="0"/>
              <a:t>] </a:t>
            </a:r>
          </a:p>
        </p:txBody>
      </p:sp>
    </p:spTree>
    <p:extLst>
      <p:ext uri="{BB962C8B-B14F-4D97-AF65-F5344CB8AC3E}">
        <p14:creationId xmlns:p14="http://schemas.microsoft.com/office/powerpoint/2010/main" val="17396883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661E836-2DDC-35C0-BA5A-F5D87A8F2B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da-DK" sz="4000" b="1">
                <a:solidFill>
                  <a:srgbClr val="FFFFFF"/>
                </a:solidFill>
              </a:rPr>
              <a:t>Treatment History	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E97E8D5-1513-409F-C199-E41AEDB290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2447" y="1708456"/>
            <a:ext cx="9724031" cy="4401537"/>
          </a:xfrm>
        </p:spPr>
        <p:txBody>
          <a:bodyPr anchor="t">
            <a:normAutofit/>
          </a:bodyPr>
          <a:lstStyle/>
          <a:p>
            <a:r>
              <a:rPr lang="da-DK" sz="2000" dirty="0"/>
              <a:t>Initial </a:t>
            </a:r>
            <a:r>
              <a:rPr lang="da-DK" sz="2000" dirty="0" err="1"/>
              <a:t>surgery</a:t>
            </a:r>
            <a:r>
              <a:rPr lang="da-DK" sz="2000" dirty="0"/>
              <a:t> and </a:t>
            </a:r>
            <a:r>
              <a:rPr lang="da-DK" sz="2000" dirty="0" err="1"/>
              <a:t>staging</a:t>
            </a:r>
            <a:endParaRPr lang="da-DK" sz="2000" dirty="0"/>
          </a:p>
          <a:p>
            <a:endParaRPr lang="da-DK" sz="2000" dirty="0"/>
          </a:p>
          <a:p>
            <a:r>
              <a:rPr lang="da-DK" sz="2000" dirty="0" err="1"/>
              <a:t>Treatment</a:t>
            </a:r>
            <a:r>
              <a:rPr lang="da-DK" sz="2000" dirty="0"/>
              <a:t> </a:t>
            </a:r>
            <a:r>
              <a:rPr lang="da-DK" sz="2000" i="1" dirty="0"/>
              <a:t>[</a:t>
            </a:r>
            <a:r>
              <a:rPr lang="da-DK" sz="2000" i="1" dirty="0" err="1"/>
              <a:t>treatment</a:t>
            </a:r>
            <a:r>
              <a:rPr lang="da-DK" sz="2000" i="1" dirty="0"/>
              <a:t> </a:t>
            </a:r>
            <a:r>
              <a:rPr lang="da-DK" sz="2000" i="1" dirty="0" err="1"/>
              <a:t>protocol</a:t>
            </a:r>
            <a:r>
              <a:rPr lang="da-DK" sz="2000" i="1" dirty="0"/>
              <a:t>, </a:t>
            </a:r>
            <a:r>
              <a:rPr lang="da-DK" sz="2000" i="1" dirty="0" err="1"/>
              <a:t>chemotherapy</a:t>
            </a:r>
            <a:r>
              <a:rPr lang="da-DK" sz="2000" i="1" dirty="0"/>
              <a:t>, radiation, </a:t>
            </a:r>
            <a:r>
              <a:rPr lang="da-DK" sz="2000" i="1" dirty="0" err="1"/>
              <a:t>other</a:t>
            </a:r>
            <a:r>
              <a:rPr lang="da-DK" sz="2000" i="1" dirty="0"/>
              <a:t>]</a:t>
            </a:r>
          </a:p>
          <a:p>
            <a:endParaRPr lang="da-DK" sz="2000" dirty="0"/>
          </a:p>
          <a:p>
            <a:r>
              <a:rPr lang="da-DK" sz="2000" dirty="0" err="1"/>
              <a:t>Response</a:t>
            </a:r>
            <a:r>
              <a:rPr lang="da-DK" sz="2000" dirty="0"/>
              <a:t> to </a:t>
            </a:r>
            <a:r>
              <a:rPr lang="da-DK" sz="2000" dirty="0" err="1"/>
              <a:t>treatment</a:t>
            </a:r>
            <a:r>
              <a:rPr lang="da-DK" sz="2000" dirty="0"/>
              <a:t> </a:t>
            </a:r>
            <a:r>
              <a:rPr lang="da-DK" sz="2000" i="1" dirty="0"/>
              <a:t>[</a:t>
            </a:r>
            <a:r>
              <a:rPr lang="da-DK" sz="2000" i="1" dirty="0" err="1"/>
              <a:t>Objective</a:t>
            </a:r>
            <a:r>
              <a:rPr lang="da-DK" sz="2000" i="1" dirty="0"/>
              <a:t> </a:t>
            </a:r>
            <a:r>
              <a:rPr lang="da-DK" sz="2000" i="1" dirty="0" err="1"/>
              <a:t>response</a:t>
            </a:r>
            <a:r>
              <a:rPr lang="da-DK" sz="2000" i="1" dirty="0"/>
              <a:t>, stable </a:t>
            </a:r>
            <a:r>
              <a:rPr lang="da-DK" sz="2000" i="1" dirty="0" err="1"/>
              <a:t>disease</a:t>
            </a:r>
            <a:r>
              <a:rPr lang="da-DK" sz="2000" i="1" dirty="0"/>
              <a:t>, progression]</a:t>
            </a:r>
          </a:p>
          <a:p>
            <a:endParaRPr lang="da-DK" sz="2000" i="1" dirty="0"/>
          </a:p>
          <a:p>
            <a:r>
              <a:rPr lang="da-DK" sz="2000" dirty="0"/>
              <a:t>Status at the end of </a:t>
            </a:r>
            <a:r>
              <a:rPr lang="da-DK" sz="2000" dirty="0" err="1"/>
              <a:t>treatment</a:t>
            </a:r>
            <a:r>
              <a:rPr lang="da-DK" sz="2000" dirty="0"/>
              <a:t> </a:t>
            </a:r>
            <a:r>
              <a:rPr lang="da-DK" sz="2000" i="1" dirty="0"/>
              <a:t>[</a:t>
            </a:r>
            <a:r>
              <a:rPr lang="da-DK" sz="2000" i="1" dirty="0" err="1"/>
              <a:t>evidence</a:t>
            </a:r>
            <a:r>
              <a:rPr lang="da-DK" sz="2000" i="1" dirty="0"/>
              <a:t> of </a:t>
            </a:r>
            <a:r>
              <a:rPr lang="da-DK" sz="2000" i="1" dirty="0" err="1"/>
              <a:t>disease</a:t>
            </a:r>
            <a:r>
              <a:rPr lang="da-DK" sz="2000" i="1" dirty="0"/>
              <a:t>, </a:t>
            </a:r>
            <a:r>
              <a:rPr lang="da-DK" sz="2000" i="1" dirty="0" err="1"/>
              <a:t>clincal</a:t>
            </a:r>
            <a:r>
              <a:rPr lang="da-DK" sz="2000" i="1" dirty="0"/>
              <a:t> status]</a:t>
            </a:r>
          </a:p>
          <a:p>
            <a:endParaRPr lang="da-DK" sz="2000" i="1" dirty="0"/>
          </a:p>
          <a:p>
            <a:r>
              <a:rPr lang="da-DK" sz="2000" dirty="0" err="1"/>
              <a:t>Eventual</a:t>
            </a:r>
            <a:r>
              <a:rPr lang="da-DK" sz="2000" dirty="0"/>
              <a:t> </a:t>
            </a:r>
            <a:r>
              <a:rPr lang="da-DK" sz="2000" dirty="0" err="1"/>
              <a:t>Relapse</a:t>
            </a:r>
            <a:r>
              <a:rPr lang="da-DK" sz="2000" dirty="0"/>
              <a:t> and </a:t>
            </a:r>
            <a:r>
              <a:rPr lang="da-DK" sz="2000" dirty="0" err="1"/>
              <a:t>relapse</a:t>
            </a:r>
            <a:r>
              <a:rPr lang="da-DK" sz="2000" dirty="0"/>
              <a:t> </a:t>
            </a:r>
            <a:r>
              <a:rPr lang="da-DK" sz="2000" dirty="0" err="1"/>
              <a:t>treatment</a:t>
            </a:r>
            <a:endParaRPr lang="da-DK" sz="2000" dirty="0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E955EE79-13C7-C77E-0F5C-DEC2106281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29329" y="104413"/>
            <a:ext cx="2382144" cy="1413918"/>
          </a:xfrm>
          <a:prstGeom prst="rect">
            <a:avLst/>
          </a:prstGeom>
        </p:spPr>
      </p:pic>
      <p:sp>
        <p:nvSpPr>
          <p:cNvPr id="5" name="Titel 1">
            <a:extLst>
              <a:ext uri="{FF2B5EF4-FFF2-40B4-BE49-F238E27FC236}">
                <a16:creationId xmlns:a16="http://schemas.microsoft.com/office/drawing/2014/main" id="{234E0F83-EDDA-9E81-0266-6DB3201A3C9F}"/>
              </a:ext>
            </a:extLst>
          </p:cNvPr>
          <p:cNvSpPr txBox="1">
            <a:spLocks/>
          </p:cNvSpPr>
          <p:nvPr/>
        </p:nvSpPr>
        <p:spPr>
          <a:xfrm>
            <a:off x="180527" y="314682"/>
            <a:ext cx="9895951" cy="10336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a-DK" sz="4000" b="1" dirty="0" err="1">
                <a:latin typeface="AU Passata" panose="020B0503030502030804" pitchFamily="34" charset="77"/>
              </a:rPr>
              <a:t>Clinical</a:t>
            </a:r>
            <a:r>
              <a:rPr lang="da-DK" sz="4000" b="1" dirty="0">
                <a:latin typeface="AU Passata" panose="020B0503030502030804" pitchFamily="34" charset="77"/>
              </a:rPr>
              <a:t> </a:t>
            </a:r>
            <a:r>
              <a:rPr lang="da-DK" sz="4000" b="1" dirty="0" err="1">
                <a:latin typeface="AU Passata" panose="020B0503030502030804" pitchFamily="34" charset="77"/>
              </a:rPr>
              <a:t>course</a:t>
            </a:r>
            <a:r>
              <a:rPr lang="da-DK" sz="4000" b="1" dirty="0">
                <a:solidFill>
                  <a:srgbClr val="FFFFFF"/>
                </a:solidFill>
                <a:latin typeface="AU Passata" panose="020B0503030502030804" pitchFamily="34" charset="77"/>
              </a:rPr>
              <a:t> Summary</a:t>
            </a:r>
          </a:p>
        </p:txBody>
      </p:sp>
    </p:spTree>
    <p:extLst>
      <p:ext uri="{BB962C8B-B14F-4D97-AF65-F5344CB8AC3E}">
        <p14:creationId xmlns:p14="http://schemas.microsoft.com/office/powerpoint/2010/main" val="6531763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EE08345-9AD3-A232-91B5-8A6B72C728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 fontScale="90000"/>
          </a:bodyPr>
          <a:lstStyle/>
          <a:p>
            <a:r>
              <a:rPr lang="da-DK" sz="4000" b="1" dirty="0" err="1">
                <a:solidFill>
                  <a:srgbClr val="FFFFFF"/>
                </a:solidFill>
              </a:rPr>
              <a:t>Treatment</a:t>
            </a:r>
            <a:r>
              <a:rPr lang="da-DK" sz="4000" b="1" dirty="0">
                <a:solidFill>
                  <a:srgbClr val="FFFFFF"/>
                </a:solidFill>
              </a:rPr>
              <a:t> Options – and </a:t>
            </a:r>
            <a:r>
              <a:rPr lang="da-DK" sz="4000" b="1" dirty="0" err="1">
                <a:solidFill>
                  <a:srgbClr val="FFFFFF"/>
                </a:solidFill>
              </a:rPr>
              <a:t>questions</a:t>
            </a:r>
            <a:r>
              <a:rPr lang="da-DK" sz="4000" b="1" dirty="0">
                <a:solidFill>
                  <a:srgbClr val="FFFFFF"/>
                </a:solidFill>
              </a:rPr>
              <a:t> to the Board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37EEA2A-84DA-69DC-5F56-2F35653F2F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9350" y="1708456"/>
            <a:ext cx="9724031" cy="3683358"/>
          </a:xfrm>
        </p:spPr>
        <p:txBody>
          <a:bodyPr anchor="t">
            <a:normAutofit/>
          </a:bodyPr>
          <a:lstStyle/>
          <a:p>
            <a:r>
              <a:rPr lang="da-DK" sz="2000" dirty="0"/>
              <a:t>Please </a:t>
            </a:r>
            <a:r>
              <a:rPr lang="da-DK" sz="2000" dirty="0" err="1"/>
              <a:t>outline</a:t>
            </a:r>
            <a:r>
              <a:rPr lang="da-DK" sz="2000" dirty="0"/>
              <a:t> the </a:t>
            </a:r>
            <a:r>
              <a:rPr lang="da-DK" sz="2000" dirty="0" err="1"/>
              <a:t>question</a:t>
            </a:r>
            <a:r>
              <a:rPr lang="da-DK" sz="2000" dirty="0"/>
              <a:t> to the </a:t>
            </a:r>
            <a:r>
              <a:rPr lang="da-DK" sz="2000" dirty="0" err="1"/>
              <a:t>Tumour</a:t>
            </a:r>
            <a:r>
              <a:rPr lang="da-DK" sz="2000" dirty="0"/>
              <a:t> Board</a:t>
            </a:r>
          </a:p>
          <a:p>
            <a:pPr marL="0" indent="0">
              <a:buNone/>
            </a:pPr>
            <a:r>
              <a:rPr lang="da-DK" sz="2000" dirty="0"/>
              <a:t> </a:t>
            </a:r>
          </a:p>
          <a:p>
            <a:r>
              <a:rPr lang="da-DK" sz="2000" dirty="0" err="1"/>
              <a:t>Considerations</a:t>
            </a:r>
            <a:r>
              <a:rPr lang="da-DK" sz="2000" dirty="0"/>
              <a:t> by the </a:t>
            </a:r>
            <a:r>
              <a:rPr lang="da-DK" sz="2000" dirty="0" err="1"/>
              <a:t>local</a:t>
            </a:r>
            <a:r>
              <a:rPr lang="da-DK" sz="2000" dirty="0"/>
              <a:t> team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C85E5A59-728D-1A8A-F432-963120DC1C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29329" y="104413"/>
            <a:ext cx="2382144" cy="1413918"/>
          </a:xfrm>
          <a:prstGeom prst="rect">
            <a:avLst/>
          </a:prstGeom>
        </p:spPr>
      </p:pic>
      <p:sp>
        <p:nvSpPr>
          <p:cNvPr id="5" name="Titel 1">
            <a:extLst>
              <a:ext uri="{FF2B5EF4-FFF2-40B4-BE49-F238E27FC236}">
                <a16:creationId xmlns:a16="http://schemas.microsoft.com/office/drawing/2014/main" id="{171CDDF4-5257-81B4-CDC1-4536438778AF}"/>
              </a:ext>
            </a:extLst>
          </p:cNvPr>
          <p:cNvSpPr txBox="1">
            <a:spLocks/>
          </p:cNvSpPr>
          <p:nvPr/>
        </p:nvSpPr>
        <p:spPr>
          <a:xfrm>
            <a:off x="180527" y="314682"/>
            <a:ext cx="9895951" cy="10336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a-DK" sz="4000" b="1" dirty="0" err="1">
                <a:latin typeface="AU Passata" panose="020B0503030502030804" pitchFamily="34" charset="77"/>
              </a:rPr>
              <a:t>Question</a:t>
            </a:r>
            <a:r>
              <a:rPr lang="da-DK" sz="4000" b="1" dirty="0">
                <a:latin typeface="AU Passata" panose="020B0503030502030804" pitchFamily="34" charset="77"/>
              </a:rPr>
              <a:t> to the </a:t>
            </a:r>
            <a:r>
              <a:rPr lang="da-DK" sz="4000" b="1" dirty="0" err="1">
                <a:latin typeface="AU Passata" panose="020B0503030502030804" pitchFamily="34" charset="77"/>
              </a:rPr>
              <a:t>Tumour</a:t>
            </a:r>
            <a:r>
              <a:rPr lang="da-DK" sz="4000" b="1" dirty="0">
                <a:latin typeface="AU Passata" panose="020B0503030502030804" pitchFamily="34" charset="77"/>
              </a:rPr>
              <a:t> Board</a:t>
            </a:r>
          </a:p>
        </p:txBody>
      </p:sp>
    </p:spTree>
    <p:extLst>
      <p:ext uri="{BB962C8B-B14F-4D97-AF65-F5344CB8AC3E}">
        <p14:creationId xmlns:p14="http://schemas.microsoft.com/office/powerpoint/2010/main" val="24553153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F40BAC0-4A9C-3343-6C59-7EE7C269FA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2447" y="1728600"/>
            <a:ext cx="11099324" cy="4300042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da-DK" sz="2000" dirty="0"/>
              <a:t>Please upload DICOM images for the timepoints </a:t>
            </a:r>
            <a:r>
              <a:rPr lang="da-DK" sz="2000" dirty="0" err="1"/>
              <a:t>mentioned</a:t>
            </a:r>
            <a:r>
              <a:rPr lang="da-DK" sz="2000" dirty="0"/>
              <a:t> </a:t>
            </a:r>
            <a:r>
              <a:rPr lang="da-DK" sz="2000" dirty="0" err="1"/>
              <a:t>below</a:t>
            </a:r>
            <a:r>
              <a:rPr lang="da-DK" sz="2000" dirty="0"/>
              <a:t> (</a:t>
            </a:r>
            <a:r>
              <a:rPr lang="da-DK" sz="2000" i="1" dirty="0" err="1"/>
              <a:t>adapt</a:t>
            </a:r>
            <a:r>
              <a:rPr lang="da-DK" sz="2000" i="1" dirty="0"/>
              <a:t> the </a:t>
            </a:r>
            <a:r>
              <a:rPr lang="da-DK" sz="2000" i="1" dirty="0" err="1"/>
              <a:t>table</a:t>
            </a:r>
            <a:r>
              <a:rPr lang="da-DK" sz="2000" i="1" dirty="0"/>
              <a:t> as </a:t>
            </a:r>
            <a:r>
              <a:rPr lang="da-DK" sz="2000" i="1" dirty="0" err="1"/>
              <a:t>required</a:t>
            </a:r>
            <a:r>
              <a:rPr lang="da-DK" sz="2000" dirty="0"/>
              <a:t>)</a:t>
            </a:r>
            <a:endParaRPr lang="de-D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D137CD57-3FC4-6150-5EC2-7A0643CB87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29329" y="104413"/>
            <a:ext cx="2382144" cy="1413918"/>
          </a:xfrm>
          <a:prstGeom prst="rect">
            <a:avLst/>
          </a:prstGeom>
        </p:spPr>
      </p:pic>
      <p:sp>
        <p:nvSpPr>
          <p:cNvPr id="5" name="Titel 1">
            <a:extLst>
              <a:ext uri="{FF2B5EF4-FFF2-40B4-BE49-F238E27FC236}">
                <a16:creationId xmlns:a16="http://schemas.microsoft.com/office/drawing/2014/main" id="{B4EFDEEA-0612-CBD1-2F61-4608AD87CF33}"/>
              </a:ext>
            </a:extLst>
          </p:cNvPr>
          <p:cNvSpPr txBox="1">
            <a:spLocks/>
          </p:cNvSpPr>
          <p:nvPr/>
        </p:nvSpPr>
        <p:spPr>
          <a:xfrm>
            <a:off x="180527" y="314682"/>
            <a:ext cx="9895951" cy="10336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a-DK" sz="4000" b="1" dirty="0">
                <a:latin typeface="AU Passata" panose="020B0503030502030804" pitchFamily="34" charset="77"/>
              </a:rPr>
              <a:t>Imaging</a:t>
            </a:r>
            <a:endParaRPr lang="da-DK" sz="4000" b="1" dirty="0">
              <a:solidFill>
                <a:srgbClr val="FFFFFF"/>
              </a:solidFill>
              <a:latin typeface="AU Passata" panose="020B0503030502030804" pitchFamily="34" charset="77"/>
            </a:endParaRPr>
          </a:p>
        </p:txBody>
      </p:sp>
      <p:graphicFrame>
        <p:nvGraphicFramePr>
          <p:cNvPr id="9" name="Tabelle 8">
            <a:extLst>
              <a:ext uri="{FF2B5EF4-FFF2-40B4-BE49-F238E27FC236}">
                <a16:creationId xmlns:a16="http://schemas.microsoft.com/office/drawing/2014/main" id="{F3A8A915-25E3-9030-3839-C31DD14509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7930931"/>
              </p:ext>
            </p:extLst>
          </p:nvPr>
        </p:nvGraphicFramePr>
        <p:xfrm>
          <a:off x="484781" y="2532261"/>
          <a:ext cx="10335620" cy="33058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1613">
                  <a:extLst>
                    <a:ext uri="{9D8B030D-6E8A-4147-A177-3AD203B41FA5}">
                      <a16:colId xmlns:a16="http://schemas.microsoft.com/office/drawing/2014/main" val="3733974570"/>
                    </a:ext>
                  </a:extLst>
                </a:gridCol>
                <a:gridCol w="4936459">
                  <a:extLst>
                    <a:ext uri="{9D8B030D-6E8A-4147-A177-3AD203B41FA5}">
                      <a16:colId xmlns:a16="http://schemas.microsoft.com/office/drawing/2014/main" val="3634802584"/>
                    </a:ext>
                  </a:extLst>
                </a:gridCol>
                <a:gridCol w="3417548">
                  <a:extLst>
                    <a:ext uri="{9D8B030D-6E8A-4147-A177-3AD203B41FA5}">
                      <a16:colId xmlns:a16="http://schemas.microsoft.com/office/drawing/2014/main" val="2310164186"/>
                    </a:ext>
                  </a:extLst>
                </a:gridCol>
              </a:tblGrid>
              <a:tr h="437362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date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Relevant imaging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Relevant further information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42539804"/>
                  </a:ext>
                </a:extLst>
              </a:tr>
              <a:tr h="363775">
                <a:tc>
                  <a:txBody>
                    <a:bodyPr/>
                    <a:lstStyle/>
                    <a:p>
                      <a:r>
                        <a:rPr lang="en-GB" i="1" dirty="0">
                          <a:solidFill>
                            <a:schemeClr val="tx1"/>
                          </a:solidFill>
                        </a:rPr>
                        <a:t>Please add date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Preoperative MRI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50599310"/>
                  </a:ext>
                </a:extLst>
              </a:tr>
              <a:tr h="36377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Please add date</a:t>
                      </a:r>
                      <a:endParaRPr kumimoji="0" lang="en-GB" sz="18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Postoperative MRI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6733260"/>
                  </a:ext>
                </a:extLst>
              </a:tr>
              <a:tr h="36377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Please add date</a:t>
                      </a:r>
                      <a:endParaRPr kumimoji="0" lang="en-GB" sz="18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Spinal MRI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0926652"/>
                  </a:ext>
                </a:extLst>
              </a:tr>
              <a:tr h="67393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Please add date</a:t>
                      </a:r>
                      <a:endParaRPr kumimoji="0" lang="en-GB" sz="18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Further staging evaluations in case of suspicion or evidence of metastatic disease 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6329180"/>
                  </a:ext>
                </a:extLst>
              </a:tr>
              <a:tr h="36377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Please add date</a:t>
                      </a:r>
                      <a:endParaRPr kumimoji="0" lang="en-GB" sz="18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Further relevant follow-up MRI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92312936"/>
                  </a:ext>
                </a:extLst>
              </a:tr>
              <a:tr h="36377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Please add date</a:t>
                      </a:r>
                      <a:endParaRPr kumimoji="0" lang="en-GB" sz="18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MRI in case/suspicion of relapse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23949121"/>
                  </a:ext>
                </a:extLst>
              </a:tr>
              <a:tr h="36377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Please add date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Relevant current MRI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07969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10059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69ABC8E-064E-545F-02CC-2D33B3F5AE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B077D7E-4C3E-5A2E-4396-532749C136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0375" y="1728600"/>
            <a:ext cx="9724031" cy="3683358"/>
          </a:xfrm>
        </p:spPr>
        <p:txBody>
          <a:bodyPr anchor="t">
            <a:normAutofit fontScale="92500" lnSpcReduction="10000"/>
          </a:bodyPr>
          <a:lstStyle/>
          <a:p>
            <a:r>
              <a:rPr lang="da-DK" sz="2000" dirty="0"/>
              <a:t>Integrated </a:t>
            </a:r>
            <a:r>
              <a:rPr lang="da-DK" sz="2000" dirty="0" err="1"/>
              <a:t>histological</a:t>
            </a:r>
            <a:r>
              <a:rPr lang="da-DK" sz="2000" dirty="0"/>
              <a:t>/</a:t>
            </a:r>
            <a:r>
              <a:rPr lang="da-DK" sz="2000" dirty="0" err="1"/>
              <a:t>molecular</a:t>
            </a:r>
            <a:r>
              <a:rPr lang="da-DK" sz="2000" dirty="0"/>
              <a:t> </a:t>
            </a:r>
            <a:r>
              <a:rPr lang="da-DK" sz="2000" dirty="0" err="1"/>
              <a:t>diagnosis</a:t>
            </a:r>
            <a:endParaRPr lang="da-DK" sz="2000" dirty="0"/>
          </a:p>
          <a:p>
            <a:pPr marL="0" indent="0">
              <a:buNone/>
            </a:pPr>
            <a:endParaRPr lang="da-DK" sz="2000" dirty="0"/>
          </a:p>
          <a:p>
            <a:r>
              <a:rPr lang="da-DK" sz="2000" dirty="0" err="1"/>
              <a:t>Histological</a:t>
            </a:r>
            <a:r>
              <a:rPr lang="da-DK" sz="2000" dirty="0"/>
              <a:t> </a:t>
            </a:r>
            <a:r>
              <a:rPr lang="da-DK" sz="2000" dirty="0" err="1"/>
              <a:t>assessment</a:t>
            </a:r>
            <a:endParaRPr lang="da-DK" sz="2000" dirty="0"/>
          </a:p>
          <a:p>
            <a:endParaRPr lang="da-DK" sz="2000" dirty="0"/>
          </a:p>
          <a:p>
            <a:r>
              <a:rPr lang="da-DK" sz="2000" dirty="0" err="1"/>
              <a:t>Molecular</a:t>
            </a:r>
            <a:r>
              <a:rPr lang="da-DK" sz="2000" dirty="0"/>
              <a:t> information</a:t>
            </a:r>
          </a:p>
          <a:p>
            <a:pPr marL="0" indent="0">
              <a:buNone/>
            </a:pPr>
            <a:endParaRPr lang="da-DK" sz="2000" dirty="0"/>
          </a:p>
          <a:p>
            <a:r>
              <a:rPr lang="da-DK" sz="2000" dirty="0" err="1"/>
              <a:t>Classification</a:t>
            </a:r>
            <a:r>
              <a:rPr lang="da-DK" sz="2000" dirty="0"/>
              <a:t> of DNA </a:t>
            </a:r>
            <a:r>
              <a:rPr lang="da-DK" sz="2000" dirty="0" err="1"/>
              <a:t>methylation</a:t>
            </a:r>
            <a:r>
              <a:rPr lang="da-DK" sz="2000" dirty="0"/>
              <a:t> </a:t>
            </a:r>
            <a:r>
              <a:rPr lang="da-DK" sz="2000" dirty="0" err="1"/>
              <a:t>profile</a:t>
            </a:r>
            <a:r>
              <a:rPr lang="da-DK" sz="2000" dirty="0"/>
              <a:t> (</a:t>
            </a:r>
            <a:r>
              <a:rPr lang="da-DK" sz="2000" dirty="0" err="1"/>
              <a:t>result</a:t>
            </a:r>
            <a:r>
              <a:rPr lang="da-DK" sz="2000" dirty="0"/>
              <a:t>/score)</a:t>
            </a:r>
          </a:p>
          <a:p>
            <a:endParaRPr lang="da-DK" sz="2000" dirty="0"/>
          </a:p>
          <a:p>
            <a:endParaRPr lang="da-DK" sz="2000" dirty="0"/>
          </a:p>
          <a:p>
            <a:pPr marL="0" indent="0">
              <a:buNone/>
            </a:pPr>
            <a:r>
              <a:rPr lang="da-DK" sz="2000" dirty="0"/>
              <a:t>PLEASE UPLOAD RELEVANT RESULTS (</a:t>
            </a:r>
            <a:r>
              <a:rPr lang="en-GB" sz="2000" u="sng" dirty="0"/>
              <a:t>DE-IDENTIFIED)</a:t>
            </a:r>
            <a:endParaRPr lang="da-DK" sz="2000" dirty="0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9EDA7B97-6FF3-4C82-482E-8C65B75031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29329" y="104413"/>
            <a:ext cx="2382144" cy="1413918"/>
          </a:xfrm>
          <a:prstGeom prst="rect">
            <a:avLst/>
          </a:prstGeom>
        </p:spPr>
      </p:pic>
      <p:sp>
        <p:nvSpPr>
          <p:cNvPr id="5" name="Titel 1">
            <a:extLst>
              <a:ext uri="{FF2B5EF4-FFF2-40B4-BE49-F238E27FC236}">
                <a16:creationId xmlns:a16="http://schemas.microsoft.com/office/drawing/2014/main" id="{2DFA350B-3F4E-2D6C-ABA4-7E091BEA999C}"/>
              </a:ext>
            </a:extLst>
          </p:cNvPr>
          <p:cNvSpPr txBox="1">
            <a:spLocks/>
          </p:cNvSpPr>
          <p:nvPr/>
        </p:nvSpPr>
        <p:spPr>
          <a:xfrm>
            <a:off x="180527" y="314682"/>
            <a:ext cx="9895951" cy="10336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a-DK" sz="4000" b="1" dirty="0" err="1">
                <a:latin typeface="AU Passata" panose="020B0503030502030804" pitchFamily="34" charset="77"/>
              </a:rPr>
              <a:t>Pathology</a:t>
            </a:r>
            <a:r>
              <a:rPr lang="da-DK" sz="4000" b="1" dirty="0">
                <a:latin typeface="AU Passata" panose="020B0503030502030804" pitchFamily="34" charset="77"/>
              </a:rPr>
              <a:t> / </a:t>
            </a:r>
            <a:r>
              <a:rPr lang="da-DK" sz="4000" b="1" dirty="0" err="1">
                <a:latin typeface="AU Passata" panose="020B0503030502030804" pitchFamily="34" charset="77"/>
              </a:rPr>
              <a:t>molecular</a:t>
            </a:r>
            <a:r>
              <a:rPr lang="da-DK" sz="4000" b="1" dirty="0">
                <a:latin typeface="AU Passata" panose="020B0503030502030804" pitchFamily="34" charset="77"/>
              </a:rPr>
              <a:t> </a:t>
            </a:r>
            <a:r>
              <a:rPr lang="da-DK" sz="4000" b="1" dirty="0" err="1">
                <a:latin typeface="AU Passata" panose="020B0503030502030804" pitchFamily="34" charset="77"/>
              </a:rPr>
              <a:t>results</a:t>
            </a:r>
            <a:endParaRPr lang="da-DK" sz="4000" b="1" dirty="0">
              <a:latin typeface="AU Passata" panose="020B0503030502030804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4330418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406</Words>
  <Application>Microsoft Macintosh PowerPoint</Application>
  <PresentationFormat>Breitbild</PresentationFormat>
  <Paragraphs>65</Paragraphs>
  <Slides>6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2" baseType="lpstr">
      <vt:lpstr>Aptos</vt:lpstr>
      <vt:lpstr>Aptos Display</vt:lpstr>
      <vt:lpstr>Arial</vt:lpstr>
      <vt:lpstr>AU Passata</vt:lpstr>
      <vt:lpstr>Calibri</vt:lpstr>
      <vt:lpstr>Office-tema</vt:lpstr>
      <vt:lpstr>Rare Embryonal and Sarcomatous CNS Tumour  REST - Tumour Board</vt:lpstr>
      <vt:lpstr>Introduction Summary</vt:lpstr>
      <vt:lpstr>Treatment History </vt:lpstr>
      <vt:lpstr>Treatment Options – and questions to the Board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SIOPE CNS-REST </dc:title>
  <dc:creator>Ronja Tügel Carstensen</dc:creator>
  <cp:lastModifiedBy>Katja von Hoff</cp:lastModifiedBy>
  <cp:revision>15</cp:revision>
  <dcterms:created xsi:type="dcterms:W3CDTF">2025-01-21T12:45:22Z</dcterms:created>
  <dcterms:modified xsi:type="dcterms:W3CDTF">2025-06-10T21:14:39Z</dcterms:modified>
</cp:coreProperties>
</file>