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66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806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8974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981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579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448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86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95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7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658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723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BCEB8-8F05-4BAE-A413-BFC42C89A52D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19028-047F-4FF9-8514-829C5325D1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78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ilica.gaceviccassoux@curie.fr" TargetMode="External"/><Relationship Id="rId2" Type="http://schemas.openxmlformats.org/officeDocument/2006/relationships/hyperlink" Target="mailto:ERNPaedCanRetinoblastomaBoard@curie.f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2783" y="920721"/>
            <a:ext cx="9144000" cy="1442865"/>
          </a:xfrm>
        </p:spPr>
        <p:txBody>
          <a:bodyPr>
            <a:normAutofit/>
          </a:bodyPr>
          <a:lstStyle/>
          <a:p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ERN Paed Can 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Retinoblastoma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tumor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board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-CPMS</a:t>
            </a:r>
            <a:endParaRPr lang="fr-F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655" y="2363587"/>
            <a:ext cx="10603345" cy="4415904"/>
          </a:xfrm>
        </p:spPr>
        <p:txBody>
          <a:bodyPr/>
          <a:lstStyle/>
          <a:p>
            <a:pPr algn="l"/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fr-F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Obligatory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Filled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consent </a:t>
            </a:r>
            <a:r>
              <a:rPr lang="fr-F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Register the patient “</a:t>
            </a:r>
            <a:r>
              <a:rPr lang="en-GB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new patient</a:t>
            </a:r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Please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note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uploaded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concerning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patients must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anonymized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fr-F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fr-F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Recommended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en-GB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participants </a:t>
            </a: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</a:t>
            </a:r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patient, retinoblastoma </a:t>
            </a:r>
            <a:r>
              <a:rPr lang="en-GB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tumor</a:t>
            </a:r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board as well as all the specialist who could contribute to the discussion.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patient history in Open discussion.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upload relevant images until Thursday prior to the meeting.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upload pathology and molecular results 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fr-FR" dirty="0"/>
          </a:p>
        </p:txBody>
      </p:sp>
      <p:pic>
        <p:nvPicPr>
          <p:cNvPr id="4" name="Image 3" descr="https://paedcan.ern-net.eu/wp-content/uploads/sites/2/2017/06/ern-paedcan-logo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1" t="9137" r="8161" b="36963"/>
          <a:stretch/>
        </p:blipFill>
        <p:spPr bwMode="auto">
          <a:xfrm>
            <a:off x="10025119" y="164551"/>
            <a:ext cx="1729105" cy="13011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17" y="262340"/>
            <a:ext cx="1090930" cy="110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176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5538" y="1145309"/>
            <a:ext cx="10051473" cy="2115878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b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CPMS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nickname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the patient:</a:t>
            </a:r>
            <a:b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Specialist’s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hospital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of 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9284" y="3602182"/>
            <a:ext cx="10515600" cy="2898054"/>
          </a:xfrm>
        </p:spPr>
        <p:txBody>
          <a:bodyPr/>
          <a:lstStyle/>
          <a:p>
            <a:endParaRPr lang="da-DK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 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Demographics (</a:t>
            </a:r>
            <a:r>
              <a:rPr lang="da-D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 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age, </a:t>
            </a:r>
            <a:r>
              <a:rPr lang="da-D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gender)</a:t>
            </a:r>
            <a:endParaRPr lang="da-D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Diagnosis 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Year, age at first </a:t>
            </a:r>
            <a:r>
              <a:rPr lang="da-D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diagnosis</a:t>
            </a:r>
            <a:endParaRPr lang="da-D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Symptoms </a:t>
            </a:r>
            <a:r>
              <a:rPr lang="da-D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(relevant details)</a:t>
            </a:r>
            <a:endParaRPr lang="da-D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Further relevant information </a:t>
            </a:r>
            <a:r>
              <a:rPr lang="da-D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(family 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history, previous </a:t>
            </a:r>
            <a:r>
              <a:rPr lang="da-DK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cancers and treatments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3" y="129309"/>
            <a:ext cx="1090930" cy="110553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9450" y="129309"/>
            <a:ext cx="1725318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705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4236" y="965489"/>
            <a:ext cx="10515600" cy="1325563"/>
          </a:xfrm>
        </p:spPr>
        <p:txBody>
          <a:bodyPr>
            <a:normAutofit/>
          </a:bodyPr>
          <a:lstStyle/>
          <a:p>
            <a:r>
              <a:rPr lang="fr-FR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</a:t>
            </a:r>
            <a:r>
              <a:rPr lang="fr-F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course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4236" y="2586181"/>
            <a:ext cx="10515600" cy="4034127"/>
          </a:xfrm>
        </p:spPr>
        <p:txBody>
          <a:bodyPr>
            <a:normAutofit fontScale="92500" lnSpcReduction="10000"/>
          </a:bodyPr>
          <a:lstStyle/>
          <a:p>
            <a:r>
              <a:rPr lang="da-D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Initial </a:t>
            </a: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staging</a:t>
            </a: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a-DK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protocol, chemotherapy, radiation, </a:t>
            </a:r>
            <a:r>
              <a:rPr lang="da-DK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other)</a:t>
            </a:r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Response to treatment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a-DK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response, stable disease, </a:t>
            </a:r>
            <a:r>
              <a:rPr lang="da-DK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progression)</a:t>
            </a:r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Status at the end of treatment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a-DK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disease, </a:t>
            </a:r>
            <a:r>
              <a:rPr lang="da-DK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status)</a:t>
            </a:r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Eventual Relapse and relapse treatment</a:t>
            </a: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71" y="117592"/>
            <a:ext cx="1090930" cy="110553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7177" y="117592"/>
            <a:ext cx="1725318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408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029710"/>
            <a:ext cx="10515600" cy="1325563"/>
          </a:xfrm>
        </p:spPr>
        <p:txBody>
          <a:bodyPr/>
          <a:lstStyle/>
          <a:p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for the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tumor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board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355273"/>
            <a:ext cx="10515600" cy="3821690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71" y="34189"/>
            <a:ext cx="1090930" cy="110553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7159" y="101174"/>
            <a:ext cx="1725318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143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45672" y="365125"/>
            <a:ext cx="9608127" cy="1325563"/>
          </a:xfrm>
        </p:spPr>
        <p:txBody>
          <a:bodyPr/>
          <a:lstStyle/>
          <a:p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Imaging 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7982" y="165056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867403"/>
              </p:ext>
            </p:extLst>
          </p:nvPr>
        </p:nvGraphicFramePr>
        <p:xfrm>
          <a:off x="387927" y="1650565"/>
          <a:ext cx="9855201" cy="4867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5067">
                  <a:extLst>
                    <a:ext uri="{9D8B030D-6E8A-4147-A177-3AD203B41FA5}">
                      <a16:colId xmlns:a16="http://schemas.microsoft.com/office/drawing/2014/main" val="2223885122"/>
                    </a:ext>
                  </a:extLst>
                </a:gridCol>
                <a:gridCol w="3285067">
                  <a:extLst>
                    <a:ext uri="{9D8B030D-6E8A-4147-A177-3AD203B41FA5}">
                      <a16:colId xmlns:a16="http://schemas.microsoft.com/office/drawing/2014/main" val="2121560427"/>
                    </a:ext>
                  </a:extLst>
                </a:gridCol>
                <a:gridCol w="3285067">
                  <a:extLst>
                    <a:ext uri="{9D8B030D-6E8A-4147-A177-3AD203B41FA5}">
                      <a16:colId xmlns:a16="http://schemas.microsoft.com/office/drawing/2014/main" val="1399815118"/>
                    </a:ext>
                  </a:extLst>
                </a:gridCol>
              </a:tblGrid>
              <a:tr h="659770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Date</a:t>
                      </a:r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Relevant</a:t>
                      </a:r>
                      <a:r>
                        <a:rPr lang="fr-FR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imaging</a:t>
                      </a:r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Relevant </a:t>
                      </a:r>
                      <a:r>
                        <a:rPr lang="fr-FR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furter</a:t>
                      </a:r>
                      <a:r>
                        <a:rPr lang="fr-FR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informations</a:t>
                      </a:r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673103"/>
                  </a:ext>
                </a:extLst>
              </a:tr>
              <a:tr h="3822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Please add date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Pre-therapeutic Brain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orbit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MRI</a:t>
                      </a:r>
                      <a:endParaRPr lang="en-GB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964550"/>
                  </a:ext>
                </a:extLst>
              </a:tr>
              <a:tr h="3822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Please add date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Follow-up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MRI Brain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orbit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during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after treatment</a:t>
                      </a:r>
                      <a:endParaRPr lang="en-GB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110802"/>
                  </a:ext>
                </a:extLst>
              </a:tr>
              <a:tr h="3822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Please add date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Spinal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MRI (when appropriate)</a:t>
                      </a:r>
                      <a:endParaRPr lang="en-GB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906149"/>
                  </a:ext>
                </a:extLst>
              </a:tr>
              <a:tr h="12252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Please add date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Further staging evaluations in case of suspicion or evidence of metastatic disease </a:t>
                      </a:r>
                      <a:endParaRPr lang="en-GB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791607"/>
                  </a:ext>
                </a:extLst>
              </a:tr>
              <a:tr h="659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Please add date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Further relevant follow-up MRI</a:t>
                      </a:r>
                      <a:endParaRPr lang="en-GB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88558"/>
                  </a:ext>
                </a:extLst>
              </a:tr>
              <a:tr h="6597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Please add date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MRI in case/suspicion of relapse</a:t>
                      </a:r>
                      <a:endParaRPr lang="en-GB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008804"/>
                  </a:ext>
                </a:extLst>
              </a:tr>
            </a:tbl>
          </a:graphicData>
        </a:graphic>
      </p:graphicFrame>
      <p:pic>
        <p:nvPicPr>
          <p:cNvPr id="6" name="Imag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27" y="225396"/>
            <a:ext cx="1090930" cy="110553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0923" y="192187"/>
            <a:ext cx="1725318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523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9455" y="1671782"/>
            <a:ext cx="10984345" cy="803997"/>
          </a:xfrm>
        </p:spPr>
        <p:txBody>
          <a:bodyPr>
            <a:normAutofit fontScale="90000"/>
          </a:bodyPr>
          <a:lstStyle/>
          <a:p>
            <a:r>
              <a:rPr lang="da-DK" b="1" dirty="0">
                <a:latin typeface="AU Passata" panose="020B0503030502030804" pitchFamily="34" charset="77"/>
              </a:rPr>
              <a:t/>
            </a:r>
            <a:br>
              <a:rPr lang="da-DK" b="1" dirty="0">
                <a:latin typeface="AU Passata" panose="020B0503030502030804" pitchFamily="34" charset="77"/>
              </a:rPr>
            </a:br>
            <a:r>
              <a:rPr lang="da-DK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Pathology and molecular results</a:t>
            </a:r>
            <a:r>
              <a:rPr lang="en-GB" i="1" dirty="0">
                <a:latin typeface="Aptos" panose="02110004020202020204"/>
              </a:rPr>
              <a:t/>
            </a:r>
            <a:br>
              <a:rPr lang="en-GB" i="1" dirty="0">
                <a:latin typeface="Aptos" panose="02110004020202020204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4727" y="2346037"/>
            <a:ext cx="11169073" cy="43965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Histological assessment</a:t>
            </a: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Molecular information</a:t>
            </a:r>
          </a:p>
          <a:p>
            <a:pPr marL="0" indent="0">
              <a:buNone/>
            </a:pP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81" y="409663"/>
            <a:ext cx="1090930" cy="110553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9304" y="294929"/>
            <a:ext cx="1725318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94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5999" y="1422543"/>
            <a:ext cx="8573655" cy="1325563"/>
          </a:xfrm>
        </p:spPr>
        <p:txBody>
          <a:bodyPr/>
          <a:lstStyle/>
          <a:p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us :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743199"/>
            <a:ext cx="10515600" cy="343376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fr-FR" b="1" u="sng" dirty="0" smtClean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ERNPaedCanRetinoblastomaBoard@curie.fr</a:t>
            </a:r>
            <a:endParaRPr lang="fr-F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milica.gaceviccassoux@curie.fr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07" y="365125"/>
            <a:ext cx="1090930" cy="110553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73195" y="172099"/>
            <a:ext cx="1725318" cy="1298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556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Jaune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TM03090434[[fn=Type de bois]]</Template>
  <TotalTime>41</TotalTime>
  <Words>266</Words>
  <Application>Microsoft Office PowerPoint</Application>
  <PresentationFormat>Grand écran</PresentationFormat>
  <Paragraphs>53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Aptos</vt:lpstr>
      <vt:lpstr>Arial</vt:lpstr>
      <vt:lpstr>AU Passata</vt:lpstr>
      <vt:lpstr>Calibri</vt:lpstr>
      <vt:lpstr>Calibri Light</vt:lpstr>
      <vt:lpstr>Times New Roman</vt:lpstr>
      <vt:lpstr>Thème Office</vt:lpstr>
      <vt:lpstr>ERN Paed Can Retinoblastoma tumor board-CPMS</vt:lpstr>
      <vt:lpstr>Introduction  CPMS nickname of the patient: Specialist’s name and hospital:  Date of presentation: </vt:lpstr>
      <vt:lpstr>Clinical course</vt:lpstr>
      <vt:lpstr>Questions for the tumor board:</vt:lpstr>
      <vt:lpstr>Imaging </vt:lpstr>
      <vt:lpstr> Pathology and molecular results </vt:lpstr>
      <vt:lpstr>Contact us 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Retinoblastoma tumor board </dc:title>
  <dc:creator>Gacevic Cassoux Milica</dc:creator>
  <cp:lastModifiedBy>Gacevic Cassoux Milica</cp:lastModifiedBy>
  <cp:revision>13</cp:revision>
  <dcterms:created xsi:type="dcterms:W3CDTF">2025-12-08T09:16:41Z</dcterms:created>
  <dcterms:modified xsi:type="dcterms:W3CDTF">2025-12-23T08:47:57Z</dcterms:modified>
</cp:coreProperties>
</file>